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322" r:id="rId3"/>
    <p:sldId id="327" r:id="rId4"/>
    <p:sldId id="325" r:id="rId5"/>
    <p:sldId id="262" r:id="rId6"/>
    <p:sldId id="319" r:id="rId7"/>
    <p:sldId id="324" r:id="rId8"/>
    <p:sldId id="320" r:id="rId9"/>
    <p:sldId id="326" r:id="rId10"/>
    <p:sldId id="306" r:id="rId11"/>
    <p:sldId id="305" r:id="rId12"/>
    <p:sldId id="300" r:id="rId13"/>
    <p:sldId id="303" r:id="rId14"/>
    <p:sldId id="302" r:id="rId15"/>
    <p:sldId id="333" r:id="rId16"/>
    <p:sldId id="334" r:id="rId17"/>
    <p:sldId id="335" r:id="rId18"/>
    <p:sldId id="341" r:id="rId19"/>
    <p:sldId id="33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B9636-B218-48E7-A003-EB06D47D9FD2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C78D2-32AA-4099-96CF-ECD0C435B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C78D2-32AA-4099-96CF-ECD0C435B6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7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iq/url?sa=i&amp;rct=j&amp;q=&amp;esrc=s&amp;source=images&amp;cd=&amp;cad=rja&amp;uact=8&amp;ved=0ahUKEwjymbesnd_WAhVCAcAKHREPDugQjRwIBw&amp;url=http://newsroom.ucla.edu/releases/california-water-agencies-dont-know-how-much-their-pipes-leak-ucla-report-finds&amp;psig=AOvVaw1cHveicPy1vegUtA6z_Hso&amp;ust=150749032648058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405 Sanitary and Environmental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3923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Al Mansour University College</a:t>
            </a:r>
          </a:p>
          <a:p>
            <a:pPr marL="0" indent="0" algn="ctr">
              <a:buNone/>
            </a:pPr>
            <a:r>
              <a:rPr lang="en-US" dirty="0"/>
              <a:t>Civil Engineering department</a:t>
            </a:r>
          </a:p>
          <a:p>
            <a:pPr marL="0" indent="0" algn="ctr">
              <a:buNone/>
            </a:pPr>
            <a:r>
              <a:rPr lang="en-US" dirty="0" smtClean="0"/>
              <a:t>2017-2018</a:t>
            </a:r>
          </a:p>
          <a:p>
            <a:pPr marL="0" indent="0" algn="ctr">
              <a:buNone/>
            </a:pPr>
            <a:r>
              <a:rPr lang="en-US" dirty="0" smtClean="0"/>
              <a:t>Lecture 1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/>
              <a:t>Ameer</a:t>
            </a:r>
            <a:r>
              <a:rPr lang="en-US" dirty="0"/>
              <a:t> </a:t>
            </a:r>
            <a:r>
              <a:rPr lang="en-US" dirty="0" err="1"/>
              <a:t>Badr</a:t>
            </a:r>
            <a:r>
              <a:rPr lang="en-US" dirty="0"/>
              <a:t> </a:t>
            </a:r>
            <a:r>
              <a:rPr lang="en-US" dirty="0" err="1"/>
              <a:t>Khudhair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81" y="1679575"/>
            <a:ext cx="204787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9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-254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Seasonal variations: in </a:t>
            </a:r>
            <a:r>
              <a:rPr lang="en-US" sz="2400" dirty="0" smtClean="0">
                <a:solidFill>
                  <a:schemeClr val="accent1"/>
                </a:solidFill>
              </a:rPr>
              <a:t>Summer </a:t>
            </a:r>
            <a:r>
              <a:rPr lang="en-US" sz="2400" dirty="0" smtClean="0"/>
              <a:t>daily water consumption rate may reach </a:t>
            </a:r>
            <a:r>
              <a:rPr lang="en-US" sz="2400" dirty="0" smtClean="0">
                <a:solidFill>
                  <a:srgbClr val="FF0000"/>
                </a:solidFill>
              </a:rPr>
              <a:t>120</a:t>
            </a:r>
            <a:r>
              <a:rPr lang="en-US" sz="2400" dirty="0" smtClean="0"/>
              <a:t> to </a:t>
            </a:r>
            <a:r>
              <a:rPr lang="en-US" sz="2400" dirty="0" smtClean="0">
                <a:solidFill>
                  <a:srgbClr val="FF0000"/>
                </a:solidFill>
              </a:rPr>
              <a:t>160</a:t>
            </a:r>
            <a:r>
              <a:rPr lang="en-US" sz="2400" dirty="0" smtClean="0"/>
              <a:t>% of the average daily consumption rate. In </a:t>
            </a:r>
            <a:r>
              <a:rPr lang="en-US" sz="2400" dirty="0" smtClean="0">
                <a:solidFill>
                  <a:schemeClr val="accent1"/>
                </a:solidFill>
              </a:rPr>
              <a:t>Winter</a:t>
            </a:r>
            <a:r>
              <a:rPr lang="en-US" sz="2400" dirty="0" smtClean="0"/>
              <a:t>, daily water may reach </a:t>
            </a:r>
            <a:r>
              <a:rPr lang="en-US" sz="2400" dirty="0" smtClean="0">
                <a:solidFill>
                  <a:srgbClr val="FF0000"/>
                </a:solidFill>
              </a:rPr>
              <a:t>70</a:t>
            </a:r>
            <a:r>
              <a:rPr lang="en-US" sz="2400" dirty="0" smtClean="0"/>
              <a:t>%.</a:t>
            </a:r>
          </a:p>
          <a:p>
            <a:pPr algn="just"/>
            <a:r>
              <a:rPr lang="en-US" sz="2400" dirty="0" smtClean="0"/>
              <a:t>Daily variations: Water consumption varies from one day to another. Daily variation could reach a maximum of </a:t>
            </a:r>
            <a:r>
              <a:rPr lang="en-US" sz="2400" dirty="0" smtClean="0">
                <a:solidFill>
                  <a:srgbClr val="FF0000"/>
                </a:solidFill>
              </a:rPr>
              <a:t>130</a:t>
            </a:r>
            <a:r>
              <a:rPr lang="en-US" sz="2400" dirty="0" smtClean="0"/>
              <a:t> to </a:t>
            </a:r>
            <a:r>
              <a:rPr lang="en-US" sz="2400" dirty="0" smtClean="0">
                <a:solidFill>
                  <a:srgbClr val="FF0000"/>
                </a:solidFill>
              </a:rPr>
              <a:t>170</a:t>
            </a:r>
            <a:r>
              <a:rPr lang="en-US" sz="2400" dirty="0" smtClean="0"/>
              <a:t>% of average daily consumption during the year or may reach a minimum value of </a:t>
            </a:r>
            <a:r>
              <a:rPr lang="en-US" sz="2400" dirty="0" smtClean="0">
                <a:solidFill>
                  <a:srgbClr val="FF0000"/>
                </a:solidFill>
              </a:rPr>
              <a:t>60</a:t>
            </a:r>
            <a:r>
              <a:rPr lang="en-US" sz="2400" dirty="0" smtClean="0"/>
              <a:t>%.</a:t>
            </a:r>
          </a:p>
          <a:p>
            <a:pPr algn="just"/>
            <a:r>
              <a:rPr lang="en-US" sz="2400" dirty="0" smtClean="0"/>
              <a:t>Hourly variations: maximum rate may reach to </a:t>
            </a:r>
            <a:r>
              <a:rPr lang="en-US" sz="2400" dirty="0" smtClean="0">
                <a:solidFill>
                  <a:srgbClr val="FF0000"/>
                </a:solidFill>
              </a:rPr>
              <a:t>150</a:t>
            </a:r>
            <a:r>
              <a:rPr lang="en-US" sz="2400" dirty="0" smtClean="0"/>
              <a:t> to </a:t>
            </a:r>
            <a:r>
              <a:rPr lang="en-US" sz="2400" dirty="0" smtClean="0">
                <a:solidFill>
                  <a:srgbClr val="FF0000"/>
                </a:solidFill>
              </a:rPr>
              <a:t>225</a:t>
            </a:r>
            <a:r>
              <a:rPr lang="en-US" sz="2400" dirty="0" smtClean="0"/>
              <a:t>% of average daily rate at the peak.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6" t="40080" r="52367" b="12699"/>
          <a:stretch/>
        </p:blipFill>
        <p:spPr bwMode="auto">
          <a:xfrm>
            <a:off x="2057400" y="3427799"/>
            <a:ext cx="5032214" cy="346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1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8" t="12879" r="6965" b="38535"/>
          <a:stretch/>
        </p:blipFill>
        <p:spPr bwMode="auto">
          <a:xfrm>
            <a:off x="17634" y="21844"/>
            <a:ext cx="8973966" cy="635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60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Water demand: </a:t>
            </a:r>
            <a:r>
              <a:rPr lang="en-US" sz="2400" dirty="0"/>
              <a:t>the quantity of water that the treatment plant must produce in order to </a:t>
            </a:r>
            <a:r>
              <a:rPr lang="en-US" sz="2400" dirty="0">
                <a:solidFill>
                  <a:srgbClr val="C00000"/>
                </a:solidFill>
              </a:rPr>
              <a:t>meet </a:t>
            </a:r>
            <a:r>
              <a:rPr lang="en-US" sz="2400" dirty="0" smtClean="0">
                <a:solidFill>
                  <a:srgbClr val="C00000"/>
                </a:solidFill>
              </a:rPr>
              <a:t>all water </a:t>
            </a:r>
            <a:r>
              <a:rPr lang="en-US" sz="2400" dirty="0">
                <a:solidFill>
                  <a:srgbClr val="C00000"/>
                </a:solidFill>
              </a:rPr>
              <a:t>needs </a:t>
            </a:r>
            <a:r>
              <a:rPr lang="en-US" sz="2400" dirty="0"/>
              <a:t>in the community.  </a:t>
            </a:r>
            <a:endParaRPr lang="en-US" sz="2400" dirty="0" smtClean="0"/>
          </a:p>
          <a:p>
            <a:pPr algn="just"/>
            <a:r>
              <a:rPr lang="en-US" sz="2400" dirty="0" smtClean="0"/>
              <a:t>Water </a:t>
            </a:r>
            <a:r>
              <a:rPr lang="en-US" sz="2400" dirty="0"/>
              <a:t>demand includes water delivered to the system to meet the needs </a:t>
            </a:r>
            <a:r>
              <a:rPr lang="en-US" sz="2400" dirty="0" smtClean="0"/>
              <a:t>of consumers</a:t>
            </a:r>
            <a:r>
              <a:rPr lang="en-US" sz="2400" dirty="0"/>
              <a:t>, water supply for fire fighting and system flushing, </a:t>
            </a:r>
            <a:r>
              <a:rPr lang="en-US" sz="2400" dirty="0" smtClean="0"/>
              <a:t>etc.</a:t>
            </a:r>
          </a:p>
          <a:p>
            <a:pPr algn="just"/>
            <a:r>
              <a:rPr lang="en-US" sz="2400" dirty="0" smtClean="0"/>
              <a:t>Additionally</a:t>
            </a:r>
            <a:r>
              <a:rPr lang="en-US" sz="2400" dirty="0"/>
              <a:t>, virtually all systems have a certain amount of </a:t>
            </a:r>
            <a:r>
              <a:rPr lang="en-US" sz="2400" dirty="0">
                <a:solidFill>
                  <a:srgbClr val="C00000"/>
                </a:solidFill>
              </a:rPr>
              <a:t>leakage</a:t>
            </a:r>
            <a:r>
              <a:rPr lang="en-US" sz="2400" dirty="0"/>
              <a:t> that cannot </a:t>
            </a:r>
            <a:r>
              <a:rPr lang="en-US" sz="2400" dirty="0" smtClean="0"/>
              <a:t>be economically </a:t>
            </a:r>
            <a:r>
              <a:rPr lang="en-US" sz="2400" dirty="0"/>
              <a:t>removed and thus total demand typically includes some leakage. </a:t>
            </a:r>
          </a:p>
        </p:txBody>
      </p:sp>
      <p:pic>
        <p:nvPicPr>
          <p:cNvPr id="1026" name="Picture 2" descr="نتيجة بحث الصور عن ‪pipe leakage‬‏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93067"/>
            <a:ext cx="3657600" cy="243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86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Water demands </a:t>
            </a:r>
            <a:r>
              <a:rPr lang="en-US" sz="2400" dirty="0"/>
              <a:t>expressed in gallons per day (</a:t>
            </a:r>
            <a:r>
              <a:rPr lang="en-US" sz="2400" dirty="0" err="1"/>
              <a:t>gpd</a:t>
            </a:r>
            <a:r>
              <a:rPr lang="en-US" sz="2400" dirty="0" smtClean="0"/>
              <a:t>) or liters per day (</a:t>
            </a:r>
            <a:r>
              <a:rPr lang="en-US" sz="2400" dirty="0" err="1" smtClean="0"/>
              <a:t>lpd</a:t>
            </a:r>
            <a:r>
              <a:rPr lang="en-US" sz="2400" dirty="0" smtClean="0"/>
              <a:t>), </a:t>
            </a:r>
            <a:r>
              <a:rPr lang="en-US" sz="2400" dirty="0"/>
              <a:t>can be divided by the population </a:t>
            </a:r>
            <a:r>
              <a:rPr lang="en-US" sz="2400" dirty="0" smtClean="0"/>
              <a:t>or Equivalent </a:t>
            </a:r>
            <a:r>
              <a:rPr lang="en-US" sz="2400" dirty="0"/>
              <a:t>Dwelling Units (EDUs</a:t>
            </a:r>
            <a:r>
              <a:rPr lang="en-US" sz="2400" dirty="0" smtClean="0"/>
              <a:t>), capita.</a:t>
            </a:r>
          </a:p>
          <a:p>
            <a:pPr algn="just"/>
            <a:r>
              <a:rPr lang="en-US" sz="2400" dirty="0" smtClean="0"/>
              <a:t>It served </a:t>
            </a:r>
            <a:r>
              <a:rPr lang="en-US" sz="2400" dirty="0"/>
              <a:t>to come up with a demand per person or per capita which </a:t>
            </a:r>
            <a:r>
              <a:rPr lang="en-US" sz="2400" dirty="0" smtClean="0"/>
              <a:t>is expressed </a:t>
            </a:r>
            <a:r>
              <a:rPr lang="en-US" sz="2400" dirty="0"/>
              <a:t>in gallons per capita per day (</a:t>
            </a:r>
            <a:r>
              <a:rPr lang="en-US" sz="2400" dirty="0" err="1"/>
              <a:t>gpcd</a:t>
            </a:r>
            <a:r>
              <a:rPr lang="en-US" sz="2400" dirty="0"/>
              <a:t>), or </a:t>
            </a:r>
            <a:r>
              <a:rPr lang="en-US" sz="2400" dirty="0" smtClean="0"/>
              <a:t> demand </a:t>
            </a:r>
            <a:r>
              <a:rPr lang="en-US" sz="2400" dirty="0"/>
              <a:t>per EDU (</a:t>
            </a:r>
            <a:r>
              <a:rPr lang="en-US" sz="2400" dirty="0" err="1"/>
              <a:t>gpd</a:t>
            </a:r>
            <a:r>
              <a:rPr lang="en-US" sz="2400" dirty="0"/>
              <a:t>/EDU).  </a:t>
            </a:r>
            <a:endParaRPr lang="en-US" sz="2400" dirty="0" smtClean="0"/>
          </a:p>
          <a:p>
            <a:pPr algn="just"/>
            <a:r>
              <a:rPr lang="en-US" sz="2400" dirty="0" smtClean="0"/>
              <a:t>These </a:t>
            </a:r>
            <a:r>
              <a:rPr lang="en-US" sz="2400" dirty="0"/>
              <a:t>unit demands </a:t>
            </a:r>
            <a:r>
              <a:rPr lang="en-US" sz="2400" dirty="0" smtClean="0"/>
              <a:t>can be </a:t>
            </a:r>
            <a:r>
              <a:rPr lang="en-US" sz="2400" dirty="0"/>
              <a:t>multiplied by future population or EDU projections to estimate future water demands for </a:t>
            </a:r>
            <a:r>
              <a:rPr lang="en-US" sz="2400" dirty="0" smtClean="0"/>
              <a:t>planning purposes</a:t>
            </a:r>
            <a:r>
              <a:rPr lang="en-US" sz="2400" dirty="0"/>
              <a:t>.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62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/>
              <a:t>Average Annual Demand </a:t>
            </a:r>
            <a:r>
              <a:rPr lang="en-US" sz="1800" dirty="0"/>
              <a:t>(AAD) </a:t>
            </a:r>
            <a:r>
              <a:rPr lang="en-US" sz="1800" dirty="0" smtClean="0"/>
              <a:t>: </a:t>
            </a:r>
            <a:r>
              <a:rPr lang="en-US" sz="1800" dirty="0"/>
              <a:t>The total volume of water delivered to the system in a full </a:t>
            </a:r>
            <a:r>
              <a:rPr lang="en-US" sz="1800" dirty="0" smtClean="0"/>
              <a:t>year expressed </a:t>
            </a:r>
            <a:r>
              <a:rPr lang="en-US" sz="1800" dirty="0"/>
              <a:t>in </a:t>
            </a:r>
            <a:r>
              <a:rPr lang="en-US" sz="1800" dirty="0" smtClean="0"/>
              <a:t>gallons/ liters.  </a:t>
            </a:r>
            <a:r>
              <a:rPr lang="en-US" sz="1800" dirty="0"/>
              <a:t>When demand fluctuates up and down over several years, an average is used. </a:t>
            </a:r>
          </a:p>
          <a:p>
            <a:pPr algn="just"/>
            <a:r>
              <a:rPr lang="en-US" sz="1800" b="1" dirty="0" smtClean="0"/>
              <a:t>Average </a:t>
            </a:r>
            <a:r>
              <a:rPr lang="en-US" sz="1800" b="1" dirty="0"/>
              <a:t>Daily Demand </a:t>
            </a:r>
            <a:r>
              <a:rPr lang="en-US" sz="1800" dirty="0"/>
              <a:t>(ADD</a:t>
            </a:r>
            <a:r>
              <a:rPr lang="en-US" sz="1800" dirty="0" smtClean="0"/>
              <a:t>): </a:t>
            </a:r>
            <a:r>
              <a:rPr lang="en-US" sz="1800" dirty="0"/>
              <a:t>The total volume of water delivered to the system over a year </a:t>
            </a:r>
            <a:r>
              <a:rPr lang="en-US" sz="1800" dirty="0" smtClean="0"/>
              <a:t>divided by </a:t>
            </a:r>
            <a:r>
              <a:rPr lang="en-US" sz="1800" dirty="0"/>
              <a:t>365 days.  The average use in a single day expressed in gallons/liters per day. </a:t>
            </a:r>
          </a:p>
          <a:p>
            <a:pPr algn="just"/>
            <a:r>
              <a:rPr lang="en-US" sz="1800" b="1" dirty="0" smtClean="0"/>
              <a:t>Maximum </a:t>
            </a:r>
            <a:r>
              <a:rPr lang="en-US" sz="1800" b="1" dirty="0"/>
              <a:t>Month Demand </a:t>
            </a:r>
            <a:r>
              <a:rPr lang="en-US" sz="1800" dirty="0"/>
              <a:t>(MMD</a:t>
            </a:r>
            <a:r>
              <a:rPr lang="en-US" sz="1800" dirty="0" smtClean="0"/>
              <a:t>): </a:t>
            </a:r>
            <a:r>
              <a:rPr lang="en-US" sz="1800" dirty="0"/>
              <a:t>The gallons/ </a:t>
            </a:r>
            <a:r>
              <a:rPr lang="en-US" sz="1800" dirty="0" smtClean="0"/>
              <a:t>liters per </a:t>
            </a:r>
            <a:r>
              <a:rPr lang="en-US" sz="1800" dirty="0"/>
              <a:t>day average during the month with the </a:t>
            </a:r>
            <a:r>
              <a:rPr lang="en-US" sz="1800" dirty="0" smtClean="0"/>
              <a:t>highest water </a:t>
            </a:r>
            <a:r>
              <a:rPr lang="en-US" sz="1800" dirty="0"/>
              <a:t>demand. </a:t>
            </a:r>
            <a:r>
              <a:rPr lang="en-US" sz="1800" dirty="0" smtClean="0"/>
              <a:t>The </a:t>
            </a:r>
            <a:r>
              <a:rPr lang="en-US" sz="1800" dirty="0"/>
              <a:t>highest monthly usage typically occurs during a summer month.</a:t>
            </a:r>
          </a:p>
          <a:p>
            <a:pPr algn="just"/>
            <a:r>
              <a:rPr lang="en-US" sz="1800" b="1" dirty="0" smtClean="0"/>
              <a:t>Maximum </a:t>
            </a:r>
            <a:r>
              <a:rPr lang="en-US" sz="1800" b="1" dirty="0"/>
              <a:t>Day Demand </a:t>
            </a:r>
            <a:r>
              <a:rPr lang="en-US" sz="1800" dirty="0"/>
              <a:t>(MDD</a:t>
            </a:r>
            <a:r>
              <a:rPr lang="en-US" sz="1800" dirty="0" smtClean="0"/>
              <a:t>): </a:t>
            </a:r>
            <a:r>
              <a:rPr lang="en-US" sz="1800" dirty="0"/>
              <a:t>The largest volume of water delivered to the system in a single </a:t>
            </a:r>
            <a:r>
              <a:rPr lang="en-US" sz="1800" dirty="0" smtClean="0"/>
              <a:t>day expressed </a:t>
            </a:r>
            <a:r>
              <a:rPr lang="en-US" sz="1800" dirty="0"/>
              <a:t>in </a:t>
            </a:r>
            <a:r>
              <a:rPr lang="en-US" sz="1800" dirty="0" smtClean="0"/>
              <a:t>gallons/ liters </a:t>
            </a:r>
            <a:r>
              <a:rPr lang="en-US" sz="1800" dirty="0"/>
              <a:t>per day.  The </a:t>
            </a:r>
            <a:r>
              <a:rPr lang="en-US" sz="1800" dirty="0">
                <a:solidFill>
                  <a:srgbClr val="C00000"/>
                </a:solidFill>
              </a:rPr>
              <a:t>water supply, treatment plant and transmission lines should </a:t>
            </a:r>
            <a:r>
              <a:rPr lang="en-US" sz="1800" dirty="0" smtClean="0">
                <a:solidFill>
                  <a:srgbClr val="C00000"/>
                </a:solidFill>
              </a:rPr>
              <a:t>be designed </a:t>
            </a:r>
            <a:r>
              <a:rPr lang="en-US" sz="1800" dirty="0">
                <a:solidFill>
                  <a:srgbClr val="C00000"/>
                </a:solidFill>
              </a:rPr>
              <a:t>to handle the maximum day demand</a:t>
            </a:r>
            <a:r>
              <a:rPr lang="en-US" sz="1800" dirty="0"/>
              <a:t>. </a:t>
            </a:r>
          </a:p>
          <a:p>
            <a:pPr algn="just"/>
            <a:r>
              <a:rPr lang="en-US" sz="1800" b="1" dirty="0" smtClean="0"/>
              <a:t>Peak </a:t>
            </a:r>
            <a:r>
              <a:rPr lang="en-US" sz="1800" b="1" dirty="0"/>
              <a:t>Hourly Demand </a:t>
            </a:r>
            <a:r>
              <a:rPr lang="en-US" sz="1800" dirty="0"/>
              <a:t>(PHD</a:t>
            </a:r>
            <a:r>
              <a:rPr lang="en-US" sz="1800" dirty="0" smtClean="0"/>
              <a:t>): </a:t>
            </a:r>
            <a:r>
              <a:rPr lang="en-US" sz="1800" dirty="0"/>
              <a:t>The maximum volume of water delivered to the system in a single </a:t>
            </a:r>
            <a:r>
              <a:rPr lang="en-US" sz="1800" dirty="0" smtClean="0"/>
              <a:t>hour. </a:t>
            </a:r>
            <a:r>
              <a:rPr lang="en-US" sz="1800" dirty="0">
                <a:solidFill>
                  <a:srgbClr val="C00000"/>
                </a:solidFill>
              </a:rPr>
              <a:t>Distribution systems should be designed to adequately handle the </a:t>
            </a:r>
            <a:r>
              <a:rPr lang="en-US" sz="1800" dirty="0" smtClean="0">
                <a:solidFill>
                  <a:srgbClr val="C00000"/>
                </a:solidFill>
              </a:rPr>
              <a:t>peak hourly </a:t>
            </a:r>
            <a:r>
              <a:rPr lang="en-US" sz="1800" dirty="0">
                <a:solidFill>
                  <a:srgbClr val="C00000"/>
                </a:solidFill>
              </a:rPr>
              <a:t>demand or maximum day demand plus fire flows, whichever is greater</a:t>
            </a:r>
            <a:r>
              <a:rPr lang="en-US" sz="1800" dirty="0"/>
              <a:t>.  During peak </a:t>
            </a:r>
            <a:r>
              <a:rPr lang="en-US" sz="1800" dirty="0" smtClean="0"/>
              <a:t>hourly flows</a:t>
            </a:r>
            <a:r>
              <a:rPr lang="en-US" sz="1800" dirty="0"/>
              <a:t>, storage reservoirs supply the demand in excess of the maximum day demand. </a:t>
            </a:r>
          </a:p>
        </p:txBody>
      </p:sp>
    </p:spTree>
    <p:extLst>
      <p:ext uri="{BB962C8B-B14F-4D97-AF65-F5344CB8AC3E}">
        <p14:creationId xmlns:p14="http://schemas.microsoft.com/office/powerpoint/2010/main" val="25508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demand and design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Average daily demand = average annual demand/ 365</a:t>
            </a:r>
          </a:p>
          <a:p>
            <a:pPr algn="just"/>
            <a:r>
              <a:rPr lang="en-US" sz="2400" dirty="0" smtClean="0"/>
              <a:t>Maximum daily demand = average daily demand x 1.8</a:t>
            </a:r>
          </a:p>
          <a:p>
            <a:r>
              <a:rPr lang="en-US" sz="2400" dirty="0" smtClean="0"/>
              <a:t>Peak </a:t>
            </a:r>
            <a:r>
              <a:rPr lang="en-US" sz="2400" dirty="0"/>
              <a:t>hourly demand </a:t>
            </a:r>
            <a:r>
              <a:rPr lang="en-US" sz="2400" dirty="0" smtClean="0"/>
              <a:t>(max) = average </a:t>
            </a:r>
            <a:r>
              <a:rPr lang="en-US" sz="2400" dirty="0"/>
              <a:t>hourly demand </a:t>
            </a:r>
            <a:r>
              <a:rPr lang="en-US" sz="2400" dirty="0" smtClean="0"/>
              <a:t>x 1.5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              </a:t>
            </a:r>
            <a:br>
              <a:rPr lang="en-US" sz="2400" dirty="0"/>
            </a:br>
            <a:r>
              <a:rPr lang="en-US" sz="2400" dirty="0"/>
              <a:t>               </a:t>
            </a:r>
          </a:p>
          <a:p>
            <a:pPr algn="just"/>
            <a:r>
              <a:rPr lang="en-US" sz="2400" dirty="0" smtClean="0"/>
              <a:t>Water supply facilities will serve the maximum daily demand and water tanks will serve peak hour demands</a:t>
            </a:r>
          </a:p>
          <a:p>
            <a:pPr algn="just"/>
            <a:r>
              <a:rPr lang="en-US" sz="2400" dirty="0" smtClean="0"/>
              <a:t>Design flow for a distribution network should be based on the peak hourly demand or the peak daily demand + fire flow requirements.</a:t>
            </a:r>
          </a:p>
          <a:p>
            <a:pPr marL="0" indent="0" algn="just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98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protection requirements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Small demand annually but high demand during short period.</a:t>
                </a:r>
              </a:p>
              <a:p>
                <a:r>
                  <a:rPr lang="en-US" dirty="0" smtClean="0"/>
                  <a:t>Can be used by this formula: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4080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01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rad>
                  </m:oMath>
                </a14:m>
                <a:r>
                  <a:rPr lang="en-US" dirty="0" smtClean="0"/>
                  <a:t>)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Where: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Q: fire requirement </a:t>
                </a:r>
                <a:r>
                  <a:rPr lang="en-US" sz="2400" smtClean="0"/>
                  <a:t>in l/min</a:t>
                </a: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P: population in thousands</a:t>
                </a:r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50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There is another formula to calculate the fire requirements: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F= 18 * C.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2600" dirty="0" smtClean="0"/>
              </a:p>
              <a:p>
                <a:pPr marL="0" indent="0">
                  <a:buNone/>
                </a:pPr>
                <a:r>
                  <a:rPr lang="en-US" sz="2600" dirty="0" smtClean="0"/>
                  <a:t>Where: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F</a:t>
                </a:r>
                <a:r>
                  <a:rPr lang="en-US" sz="2600" dirty="0"/>
                  <a:t>: fire requirement in </a:t>
                </a:r>
                <a:r>
                  <a:rPr lang="en-US" sz="2600" dirty="0" smtClean="0"/>
                  <a:t>gal/min (</a:t>
                </a:r>
                <a:r>
                  <a:rPr lang="en-US" sz="2600" dirty="0" err="1" smtClean="0"/>
                  <a:t>gpm</a:t>
                </a:r>
                <a:r>
                  <a:rPr lang="en-US" sz="2600" dirty="0" smtClean="0"/>
                  <a:t>), 500&lt; F&lt; 8000</a:t>
                </a:r>
                <a:endParaRPr lang="en-US" sz="2600" dirty="0"/>
              </a:p>
              <a:p>
                <a:pPr marL="0" indent="0">
                  <a:buNone/>
                </a:pPr>
                <a:r>
                  <a:rPr lang="en-US" sz="2600" dirty="0"/>
                  <a:t>A: area  in ft</a:t>
                </a:r>
                <a:r>
                  <a:rPr lang="en-US" sz="2600" baseline="30000" dirty="0"/>
                  <a:t>2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C: coefficient depend on the construction material,  (C) for wood =1.5, fire resistance= 0.6, normal= 1</a:t>
                </a: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b="-2938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31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Example: The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average water consumption per person per day in Hong Kong is 0.13 cubic meter (130 liters).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Average daily consumption of the billing period given on bill = </a:t>
            </a:r>
            <a:r>
              <a:rPr lang="en-US" sz="2800" dirty="0" smtClean="0">
                <a:latin typeface="Times New Roman"/>
                <a:ea typeface="Calibri"/>
                <a:cs typeface="Arial"/>
              </a:rPr>
              <a:t>455 L,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Number of members in the family = 4, calculate the</a:t>
            </a:r>
            <a:r>
              <a:rPr lang="en-US" sz="2800" dirty="0">
                <a:ea typeface="Calibri"/>
                <a:cs typeface="Arial"/>
              </a:rPr>
              <a:t>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daily water consumption, is the result below or higher the average consumption in Hong Kong?</a:t>
            </a:r>
            <a:r>
              <a:rPr lang="en-US" sz="2800" dirty="0">
                <a:ea typeface="Calibri"/>
                <a:cs typeface="Arial"/>
              </a:rPr>
              <a:t/>
            </a:r>
            <a:br>
              <a:rPr lang="en-US" sz="2800" dirty="0">
                <a:ea typeface="Calibri"/>
                <a:cs typeface="Arial"/>
              </a:rPr>
            </a:br>
            <a:endParaRPr lang="ar-IQ" sz="2800" dirty="0"/>
          </a:p>
        </p:txBody>
      </p:sp>
      <p:sp>
        <p:nvSpPr>
          <p:cNvPr id="4" name="Rectangle 3"/>
          <p:cNvSpPr/>
          <p:nvPr/>
        </p:nvSpPr>
        <p:spPr>
          <a:xfrm>
            <a:off x="457200" y="3962400"/>
            <a:ext cx="8382000" cy="230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Solution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Per </a:t>
            </a:r>
            <a:r>
              <a:rPr lang="en-US" dirty="0">
                <a:latin typeface="Times New Roman"/>
                <a:ea typeface="Calibri"/>
                <a:cs typeface="Arial"/>
              </a:rPr>
              <a:t>capita daily water consumption of the family is</a:t>
            </a:r>
            <a:endParaRPr lang="en-US" sz="16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= 0.455 / 4 = 0.114 m</a:t>
            </a:r>
            <a:r>
              <a:rPr lang="en-US" baseline="30000" dirty="0">
                <a:latin typeface="Times New Roman"/>
                <a:ea typeface="Calibri"/>
                <a:cs typeface="Arial"/>
              </a:rPr>
              <a:t>3</a:t>
            </a:r>
            <a:endParaRPr lang="en-US" sz="16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= 114 Liters, which is less than the territory-wide average 130 Liters/Head/Day</a:t>
            </a:r>
            <a:endParaRPr lang="en-US" sz="16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Note: head = person = capita</a:t>
            </a:r>
            <a:endParaRPr lang="en-US" sz="16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948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2514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/>
              <a:t>Example : </a:t>
            </a:r>
            <a:r>
              <a:rPr lang="en-US" sz="2000" dirty="0"/>
              <a:t>A</a:t>
            </a:r>
            <a:r>
              <a:rPr lang="en-US" sz="2000" dirty="0" smtClean="0"/>
              <a:t> city with population of 22,000 capita has average daily demand of 600 </a:t>
            </a:r>
            <a:r>
              <a:rPr lang="en-US" sz="2000" dirty="0" err="1" smtClean="0"/>
              <a:t>lpcd</a:t>
            </a:r>
            <a:r>
              <a:rPr lang="en-US" sz="2000" dirty="0" smtClean="0"/>
              <a:t>, there is a building of ordinary construction material with each floor area of 1000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and height of 6 stories, determine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000" dirty="0" smtClean="0"/>
              <a:t>Max daily demand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000" dirty="0"/>
              <a:t>The fire flow </a:t>
            </a:r>
            <a:r>
              <a:rPr lang="en-US" sz="2000" dirty="0" smtClean="0"/>
              <a:t>demand (use the highest value)</a:t>
            </a:r>
            <a:endParaRPr lang="en-US" sz="2000" dirty="0"/>
          </a:p>
          <a:p>
            <a:pPr marL="514350" indent="-514350" algn="just">
              <a:buFont typeface="+mj-lt"/>
              <a:buAutoNum type="arabicPeriod"/>
            </a:pPr>
            <a:r>
              <a:rPr lang="en-US" sz="2000" dirty="0" smtClean="0"/>
              <a:t>Max flow rate during the day with </a:t>
            </a:r>
            <a:r>
              <a:rPr lang="en-US" sz="2000" dirty="0"/>
              <a:t>2</a:t>
            </a:r>
            <a:r>
              <a:rPr lang="en-US" sz="2000" dirty="0" smtClean="0"/>
              <a:t> hours duration of fire</a:t>
            </a:r>
          </a:p>
          <a:p>
            <a:pPr marL="0" indent="0" algn="just">
              <a:buNone/>
            </a:pPr>
            <a:r>
              <a:rPr lang="en-US" sz="2000" dirty="0" smtClean="0"/>
              <a:t>(1 meter = 3.28 </a:t>
            </a:r>
            <a:r>
              <a:rPr lang="en-US" sz="2000" dirty="0" err="1" smtClean="0"/>
              <a:t>ft</a:t>
            </a:r>
            <a:r>
              <a:rPr lang="en-US" sz="2000" dirty="0" smtClean="0"/>
              <a:t>, 1 gallon = 3.785 L)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3276600"/>
            <a:ext cx="853440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Solution:</a:t>
            </a:r>
          </a:p>
          <a:p>
            <a:pPr marL="342900" indent="-342900">
              <a:buAutoNum type="arabicPeriod"/>
            </a:pPr>
            <a:r>
              <a:rPr lang="en-US" dirty="0" smtClean="0"/>
              <a:t>MDD = ADD * 1.8 = 600 * 1.8 = 1,080 </a:t>
            </a:r>
            <a:r>
              <a:rPr lang="en-US" dirty="0" err="1"/>
              <a:t>L</a:t>
            </a:r>
            <a:r>
              <a:rPr lang="en-US" dirty="0" err="1" smtClean="0"/>
              <a:t>pcd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Fire flow demand = 18 *C* </a:t>
            </a:r>
            <a:r>
              <a:rPr lang="ar-IQ" dirty="0" smtClean="0"/>
              <a:t>√</a:t>
            </a:r>
            <a:r>
              <a:rPr lang="en-US" dirty="0" smtClean="0"/>
              <a:t>A = 18* 1* </a:t>
            </a:r>
            <a:r>
              <a:rPr lang="ar-IQ" dirty="0" smtClean="0"/>
              <a:t>√</a:t>
            </a:r>
            <a:r>
              <a:rPr lang="en-US" dirty="0" smtClean="0"/>
              <a:t> (1000*6* 3.28</a:t>
            </a:r>
            <a:r>
              <a:rPr lang="en-US" baseline="30000" dirty="0" smtClean="0"/>
              <a:t>2</a:t>
            </a:r>
            <a:r>
              <a:rPr lang="en-US" dirty="0" smtClean="0"/>
              <a:t>) = 4,573 </a:t>
            </a:r>
            <a:r>
              <a:rPr lang="en-US" dirty="0" err="1" smtClean="0"/>
              <a:t>gpm</a:t>
            </a:r>
            <a:r>
              <a:rPr lang="en-US" dirty="0" smtClean="0"/>
              <a:t> = 17,309 L/min</a:t>
            </a:r>
          </a:p>
          <a:p>
            <a:pPr marL="342900" indent="-342900">
              <a:buAutoNum type="arabicPeriod"/>
            </a:pPr>
            <a:endParaRPr lang="en-US" baseline="30000" dirty="0" smtClean="0"/>
          </a:p>
          <a:p>
            <a:pPr marL="342900" indent="-342900">
              <a:buAutoNum type="arabicPeriod"/>
            </a:pPr>
            <a:endParaRPr lang="en-US" baseline="30000" dirty="0" smtClean="0"/>
          </a:p>
          <a:p>
            <a:r>
              <a:rPr lang="en-US" dirty="0" smtClean="0"/>
              <a:t>Fire flow demand = 4080</a:t>
            </a:r>
            <a:r>
              <a:rPr lang="ar-IQ" dirty="0"/>
              <a:t> </a:t>
            </a:r>
            <a:r>
              <a:rPr lang="ar-IQ" dirty="0" smtClean="0"/>
              <a:t>√ </a:t>
            </a:r>
            <a:r>
              <a:rPr lang="en-US" dirty="0" smtClean="0"/>
              <a:t>p </a:t>
            </a:r>
            <a:r>
              <a:rPr lang="ar-IQ" dirty="0" smtClean="0"/>
              <a:t>)</a:t>
            </a:r>
            <a:r>
              <a:rPr lang="en-US" dirty="0" smtClean="0"/>
              <a:t>1- 0.01 </a:t>
            </a:r>
            <a:r>
              <a:rPr lang="ar-IQ" dirty="0" smtClean="0"/>
              <a:t>√</a:t>
            </a:r>
            <a:r>
              <a:rPr lang="en-US" dirty="0" smtClean="0"/>
              <a:t> p) = 4080* </a:t>
            </a:r>
            <a:r>
              <a:rPr lang="ar-IQ" dirty="0" smtClean="0"/>
              <a:t>√</a:t>
            </a:r>
            <a:r>
              <a:rPr lang="en-US" dirty="0" smtClean="0"/>
              <a:t>22 (1 – 0.01 </a:t>
            </a:r>
            <a:r>
              <a:rPr lang="ar-IQ" dirty="0" smtClean="0"/>
              <a:t>√</a:t>
            </a:r>
            <a:r>
              <a:rPr lang="en-US" dirty="0" smtClean="0"/>
              <a:t>22 )= 18,239 L/min</a:t>
            </a:r>
          </a:p>
          <a:p>
            <a:r>
              <a:rPr lang="en-US" dirty="0" smtClean="0"/>
              <a:t>Use Fire flow demand as 18,239 L/min =  18,239 * 24*60 = 26,264,160 L/day</a:t>
            </a:r>
          </a:p>
          <a:p>
            <a:r>
              <a:rPr lang="en-US" dirty="0" smtClean="0"/>
              <a:t>3. Max flow rate during the day = MDD* pop + fire flow rate during day </a:t>
            </a:r>
          </a:p>
          <a:p>
            <a:r>
              <a:rPr lang="en-US" dirty="0"/>
              <a:t>	</a:t>
            </a:r>
            <a:r>
              <a:rPr lang="en-US" dirty="0" smtClean="0"/>
              <a:t>		=  1,080 * 22,000 + 26,264,160 *2/24</a:t>
            </a:r>
          </a:p>
          <a:p>
            <a:r>
              <a:rPr lang="en-US" dirty="0"/>
              <a:t>	</a:t>
            </a:r>
            <a:r>
              <a:rPr lang="en-US" dirty="0" smtClean="0"/>
              <a:t>		= 23,760,000 + 2,188,680</a:t>
            </a:r>
          </a:p>
          <a:p>
            <a:r>
              <a:rPr lang="en-US" dirty="0"/>
              <a:t>	</a:t>
            </a:r>
            <a:r>
              <a:rPr lang="en-US" dirty="0" smtClean="0"/>
              <a:t>		= 25,948,680  L/day</a:t>
            </a:r>
          </a:p>
          <a:p>
            <a:r>
              <a:rPr lang="en-US" dirty="0"/>
              <a:t>	</a:t>
            </a:r>
            <a:r>
              <a:rPr lang="en-US" dirty="0" smtClean="0"/>
              <a:t>		= 25,949 m</a:t>
            </a:r>
            <a:r>
              <a:rPr lang="en-US" baseline="30000" dirty="0" smtClean="0"/>
              <a:t>3</a:t>
            </a:r>
            <a:r>
              <a:rPr lang="en-US" dirty="0" smtClean="0"/>
              <a:t>/day</a:t>
            </a:r>
            <a:endParaRPr lang="en-US" dirty="0"/>
          </a:p>
          <a:p>
            <a:pPr marL="342900" indent="-342900">
              <a:buAutoNum type="arabicPeriod"/>
            </a:pPr>
            <a:endParaRPr lang="ar-IQ" baseline="30000" dirty="0"/>
          </a:p>
        </p:txBody>
      </p:sp>
    </p:spTree>
    <p:extLst>
      <p:ext uri="{BB962C8B-B14F-4D97-AF65-F5344CB8AC3E}">
        <p14:creationId xmlns:p14="http://schemas.microsoft.com/office/powerpoint/2010/main" val="3040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Water global </a:t>
            </a:r>
            <a:r>
              <a:rPr lang="en-US" dirty="0"/>
              <a:t>situation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Less </a:t>
            </a:r>
            <a:r>
              <a:rPr lang="en-US" sz="2400" dirty="0"/>
              <a:t>than 3% of the world’s water </a:t>
            </a:r>
            <a:r>
              <a:rPr lang="en-US" sz="2400" dirty="0" smtClean="0"/>
              <a:t>is fresh, </a:t>
            </a:r>
            <a:r>
              <a:rPr lang="en-US" sz="2400" dirty="0"/>
              <a:t>the rest is seawater </a:t>
            </a:r>
            <a:r>
              <a:rPr lang="en-US" sz="2400" dirty="0" smtClean="0"/>
              <a:t>and undrinkable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Of </a:t>
            </a:r>
            <a:r>
              <a:rPr lang="en-US" sz="2400" dirty="0"/>
              <a:t>this 3% over 2.5% is </a:t>
            </a:r>
            <a:r>
              <a:rPr lang="en-US" sz="2400" dirty="0" smtClean="0"/>
              <a:t>frozen, locked </a:t>
            </a:r>
            <a:r>
              <a:rPr lang="en-US" sz="2400" dirty="0"/>
              <a:t>up in Antarctica, the Arctic </a:t>
            </a:r>
            <a:r>
              <a:rPr lang="en-US" sz="2400" dirty="0" smtClean="0"/>
              <a:t>and glaciers</a:t>
            </a:r>
            <a:r>
              <a:rPr lang="en-US" sz="2400" dirty="0"/>
              <a:t>, and not available to man.</a:t>
            </a:r>
          </a:p>
          <a:p>
            <a:r>
              <a:rPr lang="en-US" sz="2400" dirty="0" smtClean="0"/>
              <a:t>Thus </a:t>
            </a:r>
            <a:r>
              <a:rPr lang="en-US" sz="2400" dirty="0"/>
              <a:t>humanity must rely on </a:t>
            </a:r>
            <a:r>
              <a:rPr lang="en-US" sz="2400" dirty="0" smtClean="0"/>
              <a:t>this 0.5</a:t>
            </a:r>
            <a:r>
              <a:rPr lang="en-US" sz="2400" dirty="0"/>
              <a:t>% for all of man’s </a:t>
            </a:r>
            <a:r>
              <a:rPr lang="en-US" sz="2400" dirty="0" smtClean="0"/>
              <a:t>and ecosystem’s </a:t>
            </a:r>
            <a:r>
              <a:rPr lang="en-US" sz="2400" dirty="0"/>
              <a:t>fresh water needs.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3054350"/>
            <a:ext cx="6480175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6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4525963"/>
          </a:xfrm>
        </p:spPr>
        <p:txBody>
          <a:bodyPr>
            <a:normAutofit/>
          </a:bodyPr>
          <a:lstStyle/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The current world population is over 7.5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billion</a:t>
            </a:r>
            <a:r>
              <a:rPr lang="en-US" sz="2400" dirty="0"/>
              <a:t>. The UN estimates that by </a:t>
            </a:r>
            <a:r>
              <a:rPr lang="en-US" sz="2400" dirty="0" smtClean="0"/>
              <a:t>2050 there </a:t>
            </a:r>
            <a:r>
              <a:rPr lang="en-US" sz="2400" dirty="0"/>
              <a:t>will be an additional </a:t>
            </a:r>
            <a:r>
              <a:rPr lang="en-US" sz="2400" dirty="0" smtClean="0"/>
              <a:t>more </a:t>
            </a:r>
            <a:r>
              <a:rPr lang="en-US" sz="2400" dirty="0"/>
              <a:t>billion people with most of the growth in </a:t>
            </a:r>
            <a:r>
              <a:rPr lang="en-US" sz="2400" dirty="0" smtClean="0">
                <a:solidFill>
                  <a:srgbClr val="FF0000"/>
                </a:solidFill>
              </a:rPr>
              <a:t>developing countries </a:t>
            </a:r>
            <a:r>
              <a:rPr lang="en-US" sz="2400" dirty="0"/>
              <a:t>that already suffer water </a:t>
            </a:r>
            <a:r>
              <a:rPr lang="en-US" sz="2400" dirty="0" smtClean="0"/>
              <a:t>demand.</a:t>
            </a:r>
            <a:endParaRPr lang="en-US" sz="2400" dirty="0"/>
          </a:p>
          <a:p>
            <a:pPr algn="just"/>
            <a:r>
              <a:rPr lang="en-US" sz="2400" dirty="0" smtClean="0"/>
              <a:t>Thus </a:t>
            </a:r>
            <a:r>
              <a:rPr lang="en-US" sz="2400" dirty="0"/>
              <a:t>water demand will </a:t>
            </a:r>
            <a:r>
              <a:rPr lang="en-US" sz="2400" dirty="0" smtClean="0"/>
              <a:t>increase unless </a:t>
            </a:r>
            <a:r>
              <a:rPr lang="en-US" sz="2400" dirty="0"/>
              <a:t>everyone finds ways to </a:t>
            </a:r>
            <a:r>
              <a:rPr lang="en-US" sz="2400" b="1" dirty="0">
                <a:solidFill>
                  <a:srgbClr val="FF0000"/>
                </a:solidFill>
              </a:rPr>
              <a:t>conserve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rgbClr val="FF0000"/>
                </a:solidFill>
              </a:rPr>
              <a:t>recycle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the precious resource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0" t="28968" r="17005" b="10318"/>
          <a:stretch/>
        </p:blipFill>
        <p:spPr bwMode="auto">
          <a:xfrm>
            <a:off x="1219200" y="3276600"/>
            <a:ext cx="6705600" cy="336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4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3,900 </a:t>
            </a:r>
            <a:r>
              <a:rPr lang="en-US" sz="2400" dirty="0"/>
              <a:t>children die </a:t>
            </a:r>
            <a:r>
              <a:rPr lang="en-US" sz="2400" dirty="0" smtClean="0"/>
              <a:t>each day </a:t>
            </a:r>
            <a:r>
              <a:rPr lang="en-US" sz="2400" dirty="0"/>
              <a:t>due to dirty </a:t>
            </a:r>
            <a:r>
              <a:rPr lang="en-US" sz="2400" dirty="0" smtClean="0"/>
              <a:t>water.</a:t>
            </a:r>
          </a:p>
          <a:p>
            <a:pPr algn="just"/>
            <a:r>
              <a:rPr lang="en-US" sz="2400" dirty="0"/>
              <a:t>1.8 million people </a:t>
            </a:r>
            <a:r>
              <a:rPr lang="en-US" sz="2400" dirty="0" smtClean="0"/>
              <a:t>die every </a:t>
            </a:r>
            <a:r>
              <a:rPr lang="en-US" sz="2400" dirty="0"/>
              <a:t>year from </a:t>
            </a:r>
            <a:r>
              <a:rPr lang="en-US" sz="2400" dirty="0" smtClean="0"/>
              <a:t>diarrhea diseases </a:t>
            </a:r>
            <a:r>
              <a:rPr lang="en-US" sz="2400" dirty="0"/>
              <a:t>(including cholera</a:t>
            </a:r>
            <a:r>
              <a:rPr lang="en-US" sz="2400" dirty="0" smtClean="0"/>
              <a:t>).</a:t>
            </a:r>
            <a:endParaRPr lang="en-US" sz="2400" dirty="0"/>
          </a:p>
          <a:p>
            <a:pPr algn="just"/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3886200"/>
            <a:ext cx="2447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3450724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33800"/>
            <a:ext cx="33782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7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"/>
            <a:ext cx="65532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68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Domestic and non-domestic water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Domestic: covers the use of water for drinking, washing, bathing, cocking and flushing, i.e. for domestic purposes.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83543"/>
            <a:ext cx="5791200" cy="427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87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254" y="1447800"/>
            <a:ext cx="8229600" cy="4525963"/>
          </a:xfrm>
        </p:spPr>
        <p:txBody>
          <a:bodyPr/>
          <a:lstStyle/>
          <a:p>
            <a:pPr algn="just"/>
            <a:r>
              <a:rPr lang="en-US" sz="2400" dirty="0"/>
              <a:t>Non-domestic : covers the use </a:t>
            </a:r>
            <a:r>
              <a:rPr lang="en-US" sz="2400" dirty="0" smtClean="0"/>
              <a:t>of </a:t>
            </a:r>
            <a:r>
              <a:rPr lang="en-US" sz="2400" dirty="0"/>
              <a:t>water mostly for public purposes such hospital, hotels, educational institutions, offices, commercial establishments, railway stations, airports, gardens, swimming </a:t>
            </a:r>
            <a:r>
              <a:rPr lang="en-US" sz="2400" dirty="0" smtClean="0"/>
              <a:t>pool</a:t>
            </a:r>
            <a:r>
              <a:rPr lang="en-US" sz="2400" dirty="0"/>
              <a:t> </a:t>
            </a:r>
            <a:r>
              <a:rPr lang="en-US" sz="2400" dirty="0" smtClean="0"/>
              <a:t>and theaters.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t="20170" r="32431" b="30966"/>
          <a:stretch/>
        </p:blipFill>
        <p:spPr bwMode="auto">
          <a:xfrm>
            <a:off x="1267691" y="3035194"/>
            <a:ext cx="7038109" cy="382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9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Factors influencing water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Population</a:t>
            </a:r>
          </a:p>
          <a:p>
            <a:r>
              <a:rPr lang="en-US" sz="2400" dirty="0" smtClean="0"/>
              <a:t>Season</a:t>
            </a:r>
          </a:p>
          <a:p>
            <a:r>
              <a:rPr lang="en-US" sz="2400" dirty="0" smtClean="0"/>
              <a:t>Habits and living standard</a:t>
            </a:r>
          </a:p>
          <a:p>
            <a:r>
              <a:rPr lang="en-US" sz="2400" dirty="0" smtClean="0"/>
              <a:t>Water resources</a:t>
            </a:r>
          </a:p>
          <a:p>
            <a:r>
              <a:rPr lang="en-US" sz="2400" dirty="0" smtClean="0"/>
              <a:t>Cost of water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7" y="914400"/>
            <a:ext cx="4849813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89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237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Water demand varies seasonally with the lowest usage in winter months and the </a:t>
            </a:r>
            <a:r>
              <a:rPr lang="en-US" sz="2400" dirty="0">
                <a:solidFill>
                  <a:srgbClr val="FF0000"/>
                </a:solidFill>
              </a:rPr>
              <a:t>highest usage during summer months</a:t>
            </a:r>
            <a:r>
              <a:rPr lang="en-US" sz="2400" dirty="0"/>
              <a:t>.  Variations in demand also occur with respect to time of day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Diurnal </a:t>
            </a:r>
            <a:r>
              <a:rPr lang="en-US" sz="2400" dirty="0"/>
              <a:t>peaks typically occur during the </a:t>
            </a:r>
            <a:r>
              <a:rPr lang="en-US" sz="2400" dirty="0">
                <a:solidFill>
                  <a:srgbClr val="FF0000"/>
                </a:solidFill>
              </a:rPr>
              <a:t>morning and early evening periods</a:t>
            </a:r>
            <a:r>
              <a:rPr lang="en-US" sz="2400" dirty="0"/>
              <a:t>, while the lowest usage occurs during nighttime hours.</a:t>
            </a:r>
          </a:p>
          <a:p>
            <a:pPr algn="just"/>
            <a:endParaRPr lang="en-US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" r="1839"/>
          <a:stretch/>
        </p:blipFill>
        <p:spPr bwMode="auto">
          <a:xfrm>
            <a:off x="207818" y="3005137"/>
            <a:ext cx="8714509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3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1183</Words>
  <Application>Microsoft Office PowerPoint</Application>
  <PresentationFormat>On-screen Show (4:3)</PresentationFormat>
  <Paragraphs>85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CE 405 Sanitary and Environmental Engineering</vt:lpstr>
      <vt:lpstr>Water global situation </vt:lpstr>
      <vt:lpstr>PowerPoint Presentation</vt:lpstr>
      <vt:lpstr>PowerPoint Presentation</vt:lpstr>
      <vt:lpstr>PowerPoint Presentation</vt:lpstr>
      <vt:lpstr>Domestic and non-domestic water demand</vt:lpstr>
      <vt:lpstr>PowerPoint Presentation</vt:lpstr>
      <vt:lpstr>Factors influencing water demand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Flow demand and design consideration</vt:lpstr>
      <vt:lpstr>Fire protection requirements </vt:lpstr>
      <vt:lpstr>PowerPoint Presentation</vt:lpstr>
      <vt:lpstr>Example: The average water consumption per person per day in Hong Kong is 0.13 cubic meter (130 liters). Average daily consumption of the billing period given on bill = 455 L, Number of members in the family = 4, calculate the daily water consumption, is the result below or higher the average consumption in Hong Kong?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water</dc:title>
  <dc:creator>User</dc:creator>
  <cp:lastModifiedBy>Amer Bader</cp:lastModifiedBy>
  <cp:revision>164</cp:revision>
  <dcterms:created xsi:type="dcterms:W3CDTF">2006-08-16T00:00:00Z</dcterms:created>
  <dcterms:modified xsi:type="dcterms:W3CDTF">2017-12-13T16:59:45Z</dcterms:modified>
</cp:coreProperties>
</file>